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Montserrat"/>
      <p:regular r:id="rId13"/>
      <p:bold r:id="rId14"/>
      <p:italic r:id="rId15"/>
      <p:boldItalic r:id="rId16"/>
    </p:embeddedFont>
    <p:embeddedFont>
      <p:font typeface="La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Montserrat-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italic.fntdata"/><Relationship Id="rId14" Type="http://schemas.openxmlformats.org/officeDocument/2006/relationships/font" Target="fonts/Montserrat-bold.fntdata"/><Relationship Id="rId17" Type="http://schemas.openxmlformats.org/officeDocument/2006/relationships/font" Target="fonts/Lato-regular.fntdata"/><Relationship Id="rId16" Type="http://schemas.openxmlformats.org/officeDocument/2006/relationships/font" Target="fonts/Montserrat-boldItalic.fntdata"/><Relationship Id="rId5" Type="http://schemas.openxmlformats.org/officeDocument/2006/relationships/notesMaster" Target="notesMasters/notesMaster1.xml"/><Relationship Id="rId19" Type="http://schemas.openxmlformats.org/officeDocument/2006/relationships/font" Target="fonts/Lato-italic.fntdata"/><Relationship Id="rId6" Type="http://schemas.openxmlformats.org/officeDocument/2006/relationships/slide" Target="slides/slide1.xml"/><Relationship Id="rId18"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5bdbae23bd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5bdbae23bd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5bdbae23b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5bdbae23bd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5bdbae23bd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5bdbae23bd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5bdbae23bd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5bdbae23bd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5bdbae23bd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5bdbae23bd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5bdbae23bd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5bdbae23bd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fear speed up time?</a:t>
            </a:r>
            <a:endParaRPr/>
          </a:p>
        </p:txBody>
      </p:sp>
      <p:sp>
        <p:nvSpPr>
          <p:cNvPr id="135" name="Google Shape;135;p13"/>
          <p:cNvSpPr txBox="1"/>
          <p:nvPr>
            <p:ph idx="1" type="subTitle"/>
          </p:nvPr>
        </p:nvSpPr>
        <p:spPr>
          <a:xfrm>
            <a:off x="6494225" y="3924925"/>
            <a:ext cx="2060400" cy="5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Ani Mazmanyan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180200"/>
            <a:ext cx="7038900" cy="116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Times New Roman"/>
                <a:ea typeface="Times New Roman"/>
                <a:cs typeface="Times New Roman"/>
                <a:sym typeface="Times New Roman"/>
              </a:rPr>
              <a:t>“</a:t>
            </a:r>
            <a:r>
              <a:rPr lang="en">
                <a:latin typeface="Times New Roman"/>
                <a:ea typeface="Times New Roman"/>
                <a:cs typeface="Times New Roman"/>
                <a:sym typeface="Times New Roman"/>
              </a:rPr>
              <a:t>Fear and time: Fear speeds up the internal clock” By: Sophie Fayolle, Sandrine Gil, Sylvie Droit-Volet</a:t>
            </a:r>
            <a:endParaRPr>
              <a:latin typeface="Times New Roman"/>
              <a:ea typeface="Times New Roman"/>
              <a:cs typeface="Times New Roman"/>
              <a:sym typeface="Times New Roman"/>
            </a:endParaRPr>
          </a:p>
        </p:txBody>
      </p:sp>
      <p:sp>
        <p:nvSpPr>
          <p:cNvPr id="141" name="Google Shape;141;p14"/>
          <p:cNvSpPr txBox="1"/>
          <p:nvPr>
            <p:ph idx="1" type="body"/>
          </p:nvPr>
        </p:nvSpPr>
        <p:spPr>
          <a:xfrm>
            <a:off x="338250" y="1068525"/>
            <a:ext cx="8467500" cy="333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latin typeface="Times New Roman"/>
                <a:ea typeface="Times New Roman"/>
                <a:cs typeface="Times New Roman"/>
                <a:sym typeface="Times New Roman"/>
              </a:rPr>
              <a:t>Summary</a:t>
            </a:r>
            <a:endParaRPr sz="1400">
              <a:latin typeface="Times New Roman"/>
              <a:ea typeface="Times New Roman"/>
              <a:cs typeface="Times New Roman"/>
              <a:sym typeface="Times New Roman"/>
            </a:endParaRPr>
          </a:p>
          <a:p>
            <a:pPr indent="0" lvl="0" marL="0" rtl="0" algn="l">
              <a:lnSpc>
                <a:spcPct val="200000"/>
              </a:lnSpc>
              <a:spcBef>
                <a:spcPts val="1600"/>
              </a:spcBef>
              <a:spcAft>
                <a:spcPts val="1600"/>
              </a:spcAft>
              <a:buNone/>
            </a:pPr>
            <a:r>
              <a:rPr lang="en" sz="1400">
                <a:latin typeface="Times New Roman"/>
                <a:ea typeface="Times New Roman"/>
                <a:cs typeface="Times New Roman"/>
                <a:sym typeface="Times New Roman"/>
              </a:rPr>
              <a:t>      In this study the main focus was to understand if fear caused our internal time clock to speed up. This study tested time recognition in a division assignment highlighting a wide scope of duration from .2 to .8 seconds. The stimuli used was a highly arousing electric shock.  Furthermore, emotional reactions were evaluated through self-report survey reactions and skin conductance reactions were also evaluated. The results of this study plainly exhibited that there was time distortion relating to emotion. The judgment of stimulus durations were said to be longer in the preliminaries with an electric shock than in those without one. Moreover, the length of duration was impacted and increased because of the lengthening effect. The findings were predictable with the speculation of a arousal incited acceleration of the inner clock framework.</a:t>
            </a:r>
            <a:endParaRPr sz="140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1174800" y="830975"/>
            <a:ext cx="7161600" cy="90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Times New Roman"/>
                <a:ea typeface="Times New Roman"/>
                <a:cs typeface="Times New Roman"/>
                <a:sym typeface="Times New Roman"/>
              </a:rPr>
              <a:t>Aim of the Study &amp; Hypothesis </a:t>
            </a:r>
            <a:endParaRPr>
              <a:latin typeface="Times New Roman"/>
              <a:ea typeface="Times New Roman"/>
              <a:cs typeface="Times New Roman"/>
              <a:sym typeface="Times New Roman"/>
            </a:endParaRPr>
          </a:p>
        </p:txBody>
      </p:sp>
      <p:sp>
        <p:nvSpPr>
          <p:cNvPr id="147" name="Google Shape;147;p15"/>
          <p:cNvSpPr txBox="1"/>
          <p:nvPr>
            <p:ph idx="1" type="body"/>
          </p:nvPr>
        </p:nvSpPr>
        <p:spPr>
          <a:xfrm>
            <a:off x="1174850" y="1948525"/>
            <a:ext cx="7161600" cy="25302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1400">
                <a:latin typeface="Times New Roman"/>
                <a:ea typeface="Times New Roman"/>
                <a:cs typeface="Times New Roman"/>
                <a:sym typeface="Times New Roman"/>
              </a:rPr>
              <a:t>-The aim of the study was to look at the impact of one specific emotion on time discernment with a more extensive scope of terms, from many milliseconds to a few seconds. This utilizes highly arousing stimuli to incite frightful state in participants.</a:t>
            </a:r>
            <a:endParaRPr sz="1400">
              <a:latin typeface="Times New Roman"/>
              <a:ea typeface="Times New Roman"/>
              <a:cs typeface="Times New Roman"/>
              <a:sym typeface="Times New Roman"/>
            </a:endParaRPr>
          </a:p>
          <a:p>
            <a:pPr indent="0" lvl="0" marL="0" rtl="0" algn="l">
              <a:lnSpc>
                <a:spcPct val="200000"/>
              </a:lnSpc>
              <a:spcBef>
                <a:spcPts val="1600"/>
              </a:spcBef>
              <a:spcAft>
                <a:spcPts val="0"/>
              </a:spcAft>
              <a:buNone/>
            </a:pPr>
            <a:r>
              <a:rPr lang="en" sz="1400">
                <a:latin typeface="Times New Roman"/>
                <a:ea typeface="Times New Roman"/>
                <a:cs typeface="Times New Roman"/>
                <a:sym typeface="Times New Roman"/>
              </a:rPr>
              <a:t>-The hypotheses was that fear speeds up the internal clock and this hypothesis was validated.</a:t>
            </a:r>
            <a:endParaRPr sz="1400">
              <a:latin typeface="Times New Roman"/>
              <a:ea typeface="Times New Roman"/>
              <a:cs typeface="Times New Roman"/>
              <a:sym typeface="Times New Roman"/>
            </a:endParaRPr>
          </a:p>
          <a:p>
            <a:pPr indent="0" lvl="0" marL="0" rtl="0" algn="l">
              <a:spcBef>
                <a:spcPts val="1600"/>
              </a:spcBef>
              <a:spcAft>
                <a:spcPts val="1600"/>
              </a:spcAft>
              <a:buNone/>
            </a:pPr>
            <a:r>
              <a:t/>
            </a:r>
            <a:endParaRPr sz="14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1297500" y="659050"/>
            <a:ext cx="7038900" cy="98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Times New Roman"/>
                <a:ea typeface="Times New Roman"/>
                <a:cs typeface="Times New Roman"/>
                <a:sym typeface="Times New Roman"/>
              </a:rPr>
              <a:t>Scalar Expectancy Theory</a:t>
            </a:r>
            <a:endParaRPr>
              <a:latin typeface="Times New Roman"/>
              <a:ea typeface="Times New Roman"/>
              <a:cs typeface="Times New Roman"/>
              <a:sym typeface="Times New Roman"/>
            </a:endParaRPr>
          </a:p>
        </p:txBody>
      </p:sp>
      <p:sp>
        <p:nvSpPr>
          <p:cNvPr id="153" name="Google Shape;153;p16"/>
          <p:cNvSpPr txBox="1"/>
          <p:nvPr>
            <p:ph idx="1" type="body"/>
          </p:nvPr>
        </p:nvSpPr>
        <p:spPr>
          <a:xfrm>
            <a:off x="1297500" y="1962850"/>
            <a:ext cx="7038900" cy="2515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1600"/>
              </a:spcAft>
              <a:buNone/>
            </a:pPr>
            <a:r>
              <a:rPr lang="en" sz="1400">
                <a:latin typeface="Times New Roman"/>
                <a:ea typeface="Times New Roman"/>
                <a:cs typeface="Times New Roman"/>
                <a:sym typeface="Times New Roman"/>
              </a:rPr>
              <a:t>       As per the models which derives from the most prevalent hypothesis of timing, particularly, the scalar expectancy theory (SET), suggests that the internal clock is made up of a pacemaker, switch and accumulator. (Gibbon et. al 1984)</a:t>
            </a:r>
            <a:endParaRPr sz="14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17"/>
          <p:cNvSpPr txBox="1"/>
          <p:nvPr>
            <p:ph type="title"/>
          </p:nvPr>
        </p:nvSpPr>
        <p:spPr>
          <a:xfrm>
            <a:off x="1154225"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Times New Roman"/>
                <a:ea typeface="Times New Roman"/>
                <a:cs typeface="Times New Roman"/>
                <a:sym typeface="Times New Roman"/>
              </a:rPr>
              <a:t>Method</a:t>
            </a:r>
            <a:endParaRPr>
              <a:latin typeface="Times New Roman"/>
              <a:ea typeface="Times New Roman"/>
              <a:cs typeface="Times New Roman"/>
              <a:sym typeface="Times New Roman"/>
            </a:endParaRPr>
          </a:p>
        </p:txBody>
      </p:sp>
      <p:sp>
        <p:nvSpPr>
          <p:cNvPr id="159" name="Google Shape;159;p17"/>
          <p:cNvSpPr txBox="1"/>
          <p:nvPr>
            <p:ph idx="1" type="body"/>
          </p:nvPr>
        </p:nvSpPr>
        <p:spPr>
          <a:xfrm>
            <a:off x="359700" y="1168800"/>
            <a:ext cx="8424600" cy="36021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600"/>
              </a:spcAft>
              <a:buNone/>
            </a:pPr>
            <a:r>
              <a:rPr lang="en"/>
              <a:t>                  </a:t>
            </a:r>
            <a:r>
              <a:rPr lang="en" sz="1400">
                <a:latin typeface="Times New Roman"/>
                <a:ea typeface="Times New Roman"/>
                <a:cs typeface="Times New Roman"/>
                <a:sym typeface="Times New Roman"/>
              </a:rPr>
              <a:t>  </a:t>
            </a:r>
            <a:r>
              <a:rPr lang="en" sz="1400">
                <a:latin typeface="Times New Roman"/>
                <a:ea typeface="Times New Roman"/>
                <a:cs typeface="Times New Roman"/>
                <a:sym typeface="Times New Roman"/>
              </a:rPr>
              <a:t>In this study, the participants were put into different groups and had different phases.. There were  letters abbreviated  for short and long (S &amp; L buttons), and they also had representations which had colors for different phases. They underwent a training phase. In the training phase, they were first acquainted with the S and L (Short and Long) durations (time), spoken to by the blue circle. They at that point figured out how to react "S" and "L", by pressing the comparing button, in eight preparing preliminaries. There were four preliminaries for each standard duration. These were exhibited in arbitrary request. The intertrial interval was randomly picked somewhere in the range of 500 and 1000 ms, and a fixation point as a cross showed up in the focal point of the PC screen toward the start of every preliminary. After these preparation preliminaries, the members were acquainted with two images: a lightning flash and a banished lightning flash. They were told that the lightning flash image would dependably be trailed by a preliminary with a stun during the improvement introduction, though the banned lightning flash would be trailed by a preliminary without a shock.</a:t>
            </a:r>
            <a:endParaRPr sz="140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Times New Roman"/>
                <a:ea typeface="Times New Roman"/>
                <a:cs typeface="Times New Roman"/>
                <a:sym typeface="Times New Roman"/>
              </a:rPr>
              <a:t>Discussion &amp; Results</a:t>
            </a:r>
            <a:endParaRPr>
              <a:latin typeface="Times New Roman"/>
              <a:ea typeface="Times New Roman"/>
              <a:cs typeface="Times New Roman"/>
              <a:sym typeface="Times New Roman"/>
            </a:endParaRPr>
          </a:p>
        </p:txBody>
      </p:sp>
      <p:sp>
        <p:nvSpPr>
          <p:cNvPr id="165" name="Google Shape;165;p18"/>
          <p:cNvSpPr txBox="1"/>
          <p:nvPr>
            <p:ph idx="1" type="body"/>
          </p:nvPr>
        </p:nvSpPr>
        <p:spPr>
          <a:xfrm>
            <a:off x="315200" y="1111475"/>
            <a:ext cx="8524800" cy="38256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600"/>
              </a:spcAft>
              <a:buNone/>
            </a:pPr>
            <a:r>
              <a:rPr lang="en"/>
              <a:t>                       </a:t>
            </a:r>
            <a:r>
              <a:rPr lang="en"/>
              <a:t>T</a:t>
            </a:r>
            <a:r>
              <a:rPr lang="en">
                <a:latin typeface="Times New Roman"/>
                <a:ea typeface="Times New Roman"/>
                <a:cs typeface="Times New Roman"/>
                <a:sym typeface="Times New Roman"/>
              </a:rPr>
              <a:t>his study demonstrated that the administration of electric shock during a stimulus duration does not bother fleeting affectability, as demonstrated by the consistent value of WR and the test condition. Additionally, fear initiated by the impression of danger does not debilitate essential time separation capacities. Nonetheless, as unmistakably shown by the studies outcomes, it produced a contortion in the view of time, with the end goal that time passed more rapidly and the boost span was accordingly made a decision to have kept going longer. In this conducted study, the division curves were deliberately moved leftward, with a critical bringing down of BP for the preliminaries with an electric shock, contrasted and those without one. Participant evaluations on the SAM scale showed that the electric shock preliminaries were not so pleasant but rather more stimulating than the lack of electric shock preliminaries. Steady with their abstract self-reports, the size of their EDA increased for the electric shock preliminaries looked at the non-electric shock preliminaries. This uncovered a physiological reaction to threat that is normal for an expanded dimension of excitement (Kreibig, 2010). The overall results enable us to presume that an electric shock initiating a condition of fear expanded members' dimension of excitement. This, thusly, created a longer perception of time</a:t>
            </a:r>
            <a:r>
              <a:rPr lang="en"/>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Times New Roman"/>
                <a:ea typeface="Times New Roman"/>
                <a:cs typeface="Times New Roman"/>
                <a:sym typeface="Times New Roman"/>
              </a:rPr>
              <a:t>References</a:t>
            </a:r>
            <a:endParaRPr>
              <a:latin typeface="Times New Roman"/>
              <a:ea typeface="Times New Roman"/>
              <a:cs typeface="Times New Roman"/>
              <a:sym typeface="Times New Roman"/>
            </a:endParaRPr>
          </a:p>
        </p:txBody>
      </p:sp>
      <p:sp>
        <p:nvSpPr>
          <p:cNvPr id="171" name="Google Shape;171;p19"/>
          <p:cNvSpPr txBox="1"/>
          <p:nvPr>
            <p:ph idx="1" type="body"/>
          </p:nvPr>
        </p:nvSpPr>
        <p:spPr>
          <a:xfrm>
            <a:off x="1060225" y="1567550"/>
            <a:ext cx="7478700" cy="291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latin typeface="Times New Roman"/>
                <a:ea typeface="Times New Roman"/>
                <a:cs typeface="Times New Roman"/>
                <a:sym typeface="Times New Roman"/>
              </a:rPr>
              <a:t>Fayolle, S., Gil, S., &amp; Droit-Volet, S. (2015). Fear and time: Fear speeds up the internal clock. </a:t>
            </a:r>
            <a:endParaRPr sz="1400">
              <a:latin typeface="Times New Roman"/>
              <a:ea typeface="Times New Roman"/>
              <a:cs typeface="Times New Roman"/>
              <a:sym typeface="Times New Roman"/>
            </a:endParaRPr>
          </a:p>
          <a:p>
            <a:pPr indent="0" lvl="0" marL="0" rtl="0" algn="l">
              <a:spcBef>
                <a:spcPts val="1600"/>
              </a:spcBef>
              <a:spcAft>
                <a:spcPts val="0"/>
              </a:spcAft>
              <a:buNone/>
            </a:pPr>
            <a:r>
              <a:rPr lang="en" sz="1400">
                <a:latin typeface="Times New Roman"/>
                <a:ea typeface="Times New Roman"/>
                <a:cs typeface="Times New Roman"/>
                <a:sym typeface="Times New Roman"/>
              </a:rPr>
              <a:t>                Behavioural Processes, 120, 135-140.</a:t>
            </a:r>
            <a:endParaRPr sz="1400">
              <a:latin typeface="Times New Roman"/>
              <a:ea typeface="Times New Roman"/>
              <a:cs typeface="Times New Roman"/>
              <a:sym typeface="Times New Roman"/>
            </a:endParaRPr>
          </a:p>
          <a:p>
            <a:pPr indent="0" lvl="0" marL="0" rtl="0" algn="l">
              <a:spcBef>
                <a:spcPts val="1600"/>
              </a:spcBef>
              <a:spcAft>
                <a:spcPts val="0"/>
              </a:spcAft>
              <a:buNone/>
            </a:pPr>
            <a:r>
              <a:rPr lang="en" sz="1400">
                <a:latin typeface="Times New Roman"/>
                <a:ea typeface="Times New Roman"/>
                <a:cs typeface="Times New Roman"/>
                <a:sym typeface="Times New Roman"/>
              </a:rPr>
              <a:t>Gibbon, J., 1977. Scalar expectancy theory and Weber’s law in animal timing.</a:t>
            </a:r>
            <a:endParaRPr sz="1400">
              <a:latin typeface="Times New Roman"/>
              <a:ea typeface="Times New Roman"/>
              <a:cs typeface="Times New Roman"/>
              <a:sym typeface="Times New Roman"/>
            </a:endParaRPr>
          </a:p>
          <a:p>
            <a:pPr indent="0" lvl="0" marL="0" rtl="0" algn="l">
              <a:spcBef>
                <a:spcPts val="1600"/>
              </a:spcBef>
              <a:spcAft>
                <a:spcPts val="0"/>
              </a:spcAft>
              <a:buNone/>
            </a:pPr>
            <a:r>
              <a:rPr lang="en" sz="1400">
                <a:latin typeface="Times New Roman"/>
                <a:ea typeface="Times New Roman"/>
                <a:cs typeface="Times New Roman"/>
                <a:sym typeface="Times New Roman"/>
              </a:rPr>
              <a:t>                 Psychol. Rev. 84 (3), 279–325.</a:t>
            </a:r>
            <a:endParaRPr sz="1400">
              <a:latin typeface="Times New Roman"/>
              <a:ea typeface="Times New Roman"/>
              <a:cs typeface="Times New Roman"/>
              <a:sym typeface="Times New Roman"/>
            </a:endParaRPr>
          </a:p>
          <a:p>
            <a:pPr indent="0" lvl="0" marL="0" rtl="0" algn="l">
              <a:spcBef>
                <a:spcPts val="1600"/>
              </a:spcBef>
              <a:spcAft>
                <a:spcPts val="0"/>
              </a:spcAft>
              <a:buNone/>
            </a:pPr>
            <a:r>
              <a:rPr lang="en" sz="1400">
                <a:latin typeface="Times New Roman"/>
                <a:ea typeface="Times New Roman"/>
                <a:cs typeface="Times New Roman"/>
                <a:sym typeface="Times New Roman"/>
              </a:rPr>
              <a:t>Gibbon, J., Church, R.M., Meck, W.H., 1984. Scalar timing in memory. Ann. N. Y.</a:t>
            </a:r>
            <a:endParaRPr sz="1400">
              <a:latin typeface="Times New Roman"/>
              <a:ea typeface="Times New Roman"/>
              <a:cs typeface="Times New Roman"/>
              <a:sym typeface="Times New Roman"/>
            </a:endParaRPr>
          </a:p>
          <a:p>
            <a:pPr indent="0" lvl="0" marL="0" rtl="0" algn="l">
              <a:spcBef>
                <a:spcPts val="1600"/>
              </a:spcBef>
              <a:spcAft>
                <a:spcPts val="1600"/>
              </a:spcAft>
              <a:buNone/>
            </a:pPr>
            <a:r>
              <a:rPr lang="en" sz="1400">
                <a:latin typeface="Times New Roman"/>
                <a:ea typeface="Times New Roman"/>
                <a:cs typeface="Times New Roman"/>
                <a:sym typeface="Times New Roman"/>
              </a:rPr>
              <a:t>                  Acad. Sci. 423 (1), 52–77.</a:t>
            </a:r>
            <a:endParaRPr sz="14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